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57" r:id="rId3"/>
    <p:sldId id="265" r:id="rId4"/>
    <p:sldId id="269" r:id="rId5"/>
    <p:sldId id="267" r:id="rId6"/>
    <p:sldId id="266" r:id="rId7"/>
    <p:sldId id="268" r:id="rId8"/>
    <p:sldId id="270" r:id="rId9"/>
    <p:sldId id="271" r:id="rId10"/>
    <p:sldId id="272" r:id="rId11"/>
    <p:sldId id="273" r:id="rId12"/>
    <p:sldId id="274" r:id="rId13"/>
    <p:sldId id="277" r:id="rId14"/>
    <p:sldId id="258" r:id="rId15"/>
    <p:sldId id="259" r:id="rId16"/>
    <p:sldId id="276" r:id="rId17"/>
    <p:sldId id="262" r:id="rId18"/>
    <p:sldId id="260" r:id="rId19"/>
    <p:sldId id="261" r:id="rId20"/>
    <p:sldId id="264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5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C1520D-827A-4EE0-B2C0-BDD8010F9816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F87C21-ECC7-48F4-A87B-CA60674D25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38987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F87C21-ECC7-48F4-A87B-CA60674D25FD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826925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F87C21-ECC7-48F4-A87B-CA60674D25FD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78883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CB05E12-35D1-4D54-9380-280445ED026A}" type="datetimeFigureOut">
              <a:rPr lang="ru-RU" smtClean="0"/>
              <a:pPr/>
              <a:t>08.02.2018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69C11E5A-A0C7-4C5A-9E24-356E81F6E03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CB05E12-35D1-4D54-9380-280445ED026A}" type="datetimeFigureOut">
              <a:rPr lang="ru-RU" smtClean="0"/>
              <a:pPr/>
              <a:t>08.02.2018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9C11E5A-A0C7-4C5A-9E24-356E81F6E03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CB05E12-35D1-4D54-9380-280445ED026A}" type="datetimeFigureOut">
              <a:rPr lang="ru-RU" smtClean="0"/>
              <a:pPr/>
              <a:t>08.02.2018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69C11E5A-A0C7-4C5A-9E24-356E81F6E03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05E12-35D1-4D54-9380-280445ED026A}" type="datetimeFigureOut">
              <a:rPr lang="ru-RU" smtClean="0"/>
              <a:pPr/>
              <a:t>08.02.2018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11E5A-A0C7-4C5A-9E24-356E81F6E03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05E12-35D1-4D54-9380-280445ED026A}" type="datetimeFigureOut">
              <a:rPr lang="ru-RU" smtClean="0"/>
              <a:pPr/>
              <a:t>08.02.2018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11E5A-A0C7-4C5A-9E24-356E81F6E03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CB05E12-35D1-4D54-9380-280445ED026A}" type="datetimeFigureOut">
              <a:rPr lang="ru-RU" smtClean="0"/>
              <a:pPr/>
              <a:t>08.02.2018</a:t>
            </a:fld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9C11E5A-A0C7-4C5A-9E24-356E81F6E03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05E12-35D1-4D54-9380-280445ED026A}" type="datetimeFigureOut">
              <a:rPr lang="ru-RU" smtClean="0"/>
              <a:pPr/>
              <a:t>08.02.2018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11E5A-A0C7-4C5A-9E24-356E81F6E03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CB05E12-35D1-4D54-9380-280445ED026A}" type="datetimeFigureOut">
              <a:rPr lang="ru-RU" smtClean="0"/>
              <a:pPr/>
              <a:t>08.02.2018</a:t>
            </a:fld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9C11E5A-A0C7-4C5A-9E24-356E81F6E03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CB05E12-35D1-4D54-9380-280445ED026A}" type="datetimeFigureOut">
              <a:rPr lang="ru-RU" smtClean="0"/>
              <a:pPr/>
              <a:t>08.02.2018</a:t>
            </a:fld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9C11E5A-A0C7-4C5A-9E24-356E81F6E03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05E12-35D1-4D54-9380-280445ED026A}" type="datetimeFigureOut">
              <a:rPr lang="ru-RU" smtClean="0"/>
              <a:pPr/>
              <a:t>08.02.2018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11E5A-A0C7-4C5A-9E24-356E81F6E03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05E12-35D1-4D54-9380-280445ED026A}" type="datetimeFigureOut">
              <a:rPr lang="ru-RU" smtClean="0"/>
              <a:pPr/>
              <a:t>08.02.2018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11E5A-A0C7-4C5A-9E24-356E81F6E03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CB05E12-35D1-4D54-9380-280445ED026A}" type="datetimeFigureOut">
              <a:rPr lang="ru-RU" smtClean="0"/>
              <a:pPr/>
              <a:t>08.02.2018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9C11E5A-A0C7-4C5A-9E24-356E81F6E03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1400" dirty="0" smtClean="0"/>
              <a:t>Выступление директора МБОУ </a:t>
            </a:r>
            <a:r>
              <a:rPr lang="ru-RU" sz="1400" dirty="0" err="1" smtClean="0"/>
              <a:t>Родниковская</a:t>
            </a:r>
            <a:r>
              <a:rPr lang="ru-RU" sz="1400" dirty="0" smtClean="0"/>
              <a:t> СОШ</a:t>
            </a:r>
            <a:br>
              <a:rPr lang="ru-RU" sz="1400" dirty="0" smtClean="0"/>
            </a:br>
            <a:r>
              <a:rPr lang="ru-RU" sz="1400" dirty="0" smtClean="0"/>
              <a:t>Плотниковой Л.Н</a:t>
            </a:r>
            <a:endParaRPr lang="ru-RU" sz="1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Обязательные требования, подлежащие проверке главным управлением ветеринарии</a:t>
            </a:r>
          </a:p>
          <a:p>
            <a:r>
              <a:rPr lang="ru-RU" dirty="0" smtClean="0"/>
              <a:t>              (</a:t>
            </a:r>
            <a:r>
              <a:rPr lang="ru-RU" dirty="0" err="1" smtClean="0"/>
              <a:t>гос.контроль</a:t>
            </a:r>
            <a:r>
              <a:rPr lang="ru-RU" dirty="0" smtClean="0"/>
              <a:t>)</a:t>
            </a:r>
            <a:endParaRPr lang="ru-RU" dirty="0"/>
          </a:p>
        </p:txBody>
      </p:sp>
      <p:pic>
        <p:nvPicPr>
          <p:cNvPr id="4" name="Рисунок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32656"/>
            <a:ext cx="4940960" cy="3060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88617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>
            <a:normAutofit fontScale="25000" lnSpcReduction="20000"/>
          </a:bodyPr>
          <a:lstStyle/>
          <a:p>
            <a:pPr>
              <a:spcAft>
                <a:spcPts val="0"/>
              </a:spcAft>
            </a:pPr>
            <a:r>
              <a:rPr lang="ru-RU" sz="5600" b="1" dirty="0">
                <a:latin typeface="Times New Roman"/>
                <a:ea typeface="Times New Roman"/>
              </a:rPr>
              <a:t>Главное управление ветеринарии Кабинета Министров Республики Татарстан Алексеевский территориальный отдел государственной ветеринарной инспекции</a:t>
            </a:r>
          </a:p>
          <a:p>
            <a:pPr>
              <a:spcAft>
                <a:spcPts val="0"/>
              </a:spcAft>
            </a:pPr>
            <a:r>
              <a:rPr lang="ru-RU" sz="5600" b="1" dirty="0">
                <a:latin typeface="Times New Roman"/>
                <a:ea typeface="Times New Roman"/>
              </a:rPr>
              <a:t> (Камалов Ильяс </a:t>
            </a:r>
            <a:r>
              <a:rPr lang="ru-RU" sz="5600" b="1" dirty="0" err="1">
                <a:latin typeface="Times New Roman"/>
                <a:ea typeface="Times New Roman"/>
              </a:rPr>
              <a:t>Лукманович</a:t>
            </a:r>
            <a:r>
              <a:rPr lang="ru-RU" sz="5600" b="1" dirty="0">
                <a:latin typeface="Times New Roman"/>
                <a:ea typeface="Times New Roman"/>
              </a:rPr>
              <a:t> – </a:t>
            </a:r>
            <a:r>
              <a:rPr lang="ru-RU" sz="5600" b="1" dirty="0" err="1">
                <a:latin typeface="Times New Roman"/>
                <a:ea typeface="Times New Roman"/>
              </a:rPr>
              <a:t>госветинспектор</a:t>
            </a:r>
            <a:r>
              <a:rPr lang="ru-RU" sz="5600" b="1" dirty="0">
                <a:latin typeface="Times New Roman"/>
                <a:ea typeface="Times New Roman"/>
              </a:rPr>
              <a:t>  Алексеевского ТО ГВИ ГУВ КМ РТ;  Ульянов Андрей Петрович - </a:t>
            </a:r>
            <a:r>
              <a:rPr lang="ru-RU" sz="5600" b="1" dirty="0" err="1">
                <a:latin typeface="Times New Roman"/>
                <a:ea typeface="Times New Roman"/>
              </a:rPr>
              <a:t>госветинспектор</a:t>
            </a:r>
            <a:r>
              <a:rPr lang="ru-RU" sz="5600" b="1" dirty="0">
                <a:latin typeface="Times New Roman"/>
                <a:ea typeface="Times New Roman"/>
              </a:rPr>
              <a:t>  Алексеевского ТО ГВИ ГУВ КМ РТ;)</a:t>
            </a:r>
          </a:p>
          <a:p>
            <a:pPr marL="0" indent="0">
              <a:spcAft>
                <a:spcPts val="0"/>
              </a:spcAft>
              <a:buNone/>
            </a:pPr>
            <a:endParaRPr lang="ru-RU" sz="2900" b="1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5600" dirty="0">
                <a:latin typeface="Times New Roman"/>
                <a:ea typeface="Times New Roman"/>
              </a:rPr>
              <a:t>Правовые основания проведения проверки: в соответствии со ст.9 Федерального закона от 26.12.2008 №294_ФЗ «О защите прав юридических лиц и индивидуальных предпринимателей при осуществлении государственного контроля (надзора) и муниципального контроля».</a:t>
            </a:r>
          </a:p>
          <a:p>
            <a:pPr>
              <a:spcAft>
                <a:spcPts val="0"/>
              </a:spcAft>
            </a:pPr>
            <a:r>
              <a:rPr lang="ru-RU" sz="5600" dirty="0">
                <a:latin typeface="Times New Roman"/>
                <a:ea typeface="Times New Roman"/>
              </a:rPr>
              <a:t>Обязательные требования и (или) требования, установленные муниципальными правовыми актами, подлежащие проверке: Закон РФ от 14.05.1993г №4979-1 «О ветеринарии»; Федеральный закон от 26.12.2008 №294-ФЗ «О защите прав юридических лиц и индивидуальных предпринимателей при осуществлении государственного контроля (надзора) и муниципального контроля».</a:t>
            </a:r>
          </a:p>
          <a:p>
            <a:pPr>
              <a:spcAft>
                <a:spcPts val="0"/>
              </a:spcAft>
            </a:pPr>
            <a:r>
              <a:rPr lang="ru-RU" sz="5600" dirty="0">
                <a:latin typeface="Times New Roman"/>
                <a:ea typeface="Times New Roman"/>
              </a:rPr>
              <a:t> В процессе проверки провести следующие мероприятия по контролю, необходимые для достижения целей и задач проведения проверки: </a:t>
            </a:r>
            <a:r>
              <a:rPr lang="ru-RU" sz="5600" dirty="0" smtClean="0">
                <a:latin typeface="Times New Roman"/>
                <a:ea typeface="Times New Roman"/>
              </a:rPr>
              <a:t>рассмотрение учредительных </a:t>
            </a:r>
            <a:r>
              <a:rPr lang="ru-RU" sz="5600" dirty="0">
                <a:latin typeface="Times New Roman"/>
                <a:ea typeface="Times New Roman"/>
              </a:rPr>
              <a:t>документов, правоустанавливающих документов, должностных инструкций, договоров на утилизацию биологических отходов, проведение дезинфекции, дезинсекции, дератизации.</a:t>
            </a:r>
          </a:p>
          <a:p>
            <a:pPr>
              <a:spcAft>
                <a:spcPts val="0"/>
              </a:spcAft>
            </a:pPr>
            <a:r>
              <a:rPr lang="ru-RU" sz="5600" dirty="0">
                <a:latin typeface="Times New Roman"/>
                <a:ea typeface="Times New Roman"/>
              </a:rPr>
              <a:t>Проверка ветеринарной сопроводительной документации, товарно-транспортных накладных.</a:t>
            </a:r>
          </a:p>
          <a:p>
            <a:pPr>
              <a:spcAft>
                <a:spcPts val="0"/>
              </a:spcAft>
            </a:pPr>
            <a:r>
              <a:rPr lang="ru-RU" sz="5600" dirty="0">
                <a:latin typeface="Times New Roman"/>
                <a:ea typeface="Times New Roman"/>
              </a:rPr>
              <a:t>Фото-видеосъемка;</a:t>
            </a:r>
          </a:p>
          <a:p>
            <a:pPr>
              <a:spcAft>
                <a:spcPts val="0"/>
              </a:spcAft>
            </a:pPr>
            <a:r>
              <a:rPr lang="ru-RU" sz="5600" dirty="0">
                <a:latin typeface="Times New Roman"/>
                <a:ea typeface="Times New Roman"/>
              </a:rPr>
              <a:t>Перечень положений об осуществлении государственного контроля (надзора), административных регламентов по осуществлению государственного контроля (надзора), осуществлению муниципального контроля (при их наличии):</a:t>
            </a:r>
          </a:p>
          <a:p>
            <a:pPr>
              <a:spcAft>
                <a:spcPts val="0"/>
              </a:spcAft>
            </a:pPr>
            <a:r>
              <a:rPr lang="ru-RU" sz="5600" dirty="0">
                <a:latin typeface="Times New Roman"/>
                <a:ea typeface="Times New Roman"/>
              </a:rPr>
              <a:t>Перечень документов, </a:t>
            </a:r>
            <a:r>
              <a:rPr lang="ru-RU" sz="5600" dirty="0" smtClean="0">
                <a:latin typeface="Times New Roman"/>
                <a:ea typeface="Times New Roman"/>
              </a:rPr>
              <a:t>предоставление </a:t>
            </a:r>
            <a:r>
              <a:rPr lang="ru-RU" sz="5600" dirty="0">
                <a:latin typeface="Times New Roman"/>
                <a:ea typeface="Times New Roman"/>
              </a:rPr>
              <a:t>которых юридическим лицом, индивидуальным предпринимателем необходимо для достижения целей и задач проведения проверки:</a:t>
            </a:r>
          </a:p>
          <a:p>
            <a:pPr>
              <a:spcAft>
                <a:spcPts val="0"/>
              </a:spcAft>
            </a:pPr>
            <a:r>
              <a:rPr lang="ru-RU" sz="5600" dirty="0">
                <a:latin typeface="Times New Roman"/>
                <a:ea typeface="Times New Roman"/>
              </a:rPr>
              <a:t>Инструкции, приказы о назначениях на должности;</a:t>
            </a:r>
          </a:p>
          <a:p>
            <a:pPr>
              <a:spcAft>
                <a:spcPts val="0"/>
              </a:spcAft>
            </a:pPr>
            <a:r>
              <a:rPr lang="ru-RU" sz="5600" dirty="0">
                <a:latin typeface="Times New Roman"/>
                <a:ea typeface="Times New Roman"/>
              </a:rPr>
              <a:t>Ветеринарные сопроводительные документы;</a:t>
            </a:r>
          </a:p>
          <a:p>
            <a:pPr>
              <a:spcAft>
                <a:spcPts val="0"/>
              </a:spcAft>
            </a:pPr>
            <a:r>
              <a:rPr lang="ru-RU" sz="5600" dirty="0">
                <a:latin typeface="Times New Roman"/>
                <a:ea typeface="Times New Roman"/>
              </a:rPr>
              <a:t>Товарно-транспортные накладные.</a:t>
            </a:r>
          </a:p>
          <a:p>
            <a:endParaRPr lang="ru-RU" sz="5600" dirty="0"/>
          </a:p>
        </p:txBody>
      </p:sp>
    </p:spTree>
    <p:extLst>
      <p:ext uri="{BB962C8B-B14F-4D97-AF65-F5344CB8AC3E}">
        <p14:creationId xmlns:p14="http://schemas.microsoft.com/office/powerpoint/2010/main" xmlns="" val="1055788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Документы</a:t>
            </a:r>
            <a:br>
              <a:rPr lang="ru-RU" dirty="0" smtClean="0"/>
            </a:br>
            <a:r>
              <a:rPr lang="ru-RU" dirty="0" smtClean="0"/>
              <a:t>( плановой выездной проверки)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школа\Desktop\IMG_20180208_1013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56792"/>
            <a:ext cx="3352876" cy="4470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школа\Desktop\IMG_20180208_1018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710917"/>
            <a:ext cx="3294366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00284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школа\Desktop\документы школы\IMG_20180208_1058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96752"/>
            <a:ext cx="3705876" cy="494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школа\Desktop\IMG_20180208_105517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76327"/>
            <a:ext cx="3429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38055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школа\Desktop\IMG_20180208_1017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24744"/>
            <a:ext cx="3699164" cy="4932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школа\Desktop\IMG_20180208_1017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124744"/>
            <a:ext cx="3816424" cy="5088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55234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школа\Desktop\IMG_20180208_1017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24744"/>
            <a:ext cx="3456384" cy="479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школа\Desktop\IMG_20180208_10173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124744"/>
            <a:ext cx="3705876" cy="494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95131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школа\Desktop\IMG_20180208_1019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6"/>
            <a:ext cx="3435846" cy="4581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268760"/>
            <a:ext cx="3273425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17335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7" name="Picture 3" descr="C:\Users\школа\Desktop\IMG_20180208_1015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38852" y="1124744"/>
            <a:ext cx="3759882" cy="5013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992292"/>
            <a:ext cx="3428999" cy="5028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08332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C:\Users\школа\Desktop\IMG_20180208_1019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68760"/>
            <a:ext cx="3705876" cy="494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школа\Desktop\IMG_20180208_10073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37572"/>
            <a:ext cx="3621359" cy="4783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968704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 descr="C:\Users\школа\Desktop\IMG_20180208_1019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692696"/>
            <a:ext cx="3779912" cy="5157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школа\Desktop\IMG_20180208_10192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908720"/>
            <a:ext cx="3600400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943267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 descr="C:\Users\школа\Desktop\IMG_20180208_10185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52736"/>
            <a:ext cx="4211960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школа\Desktop\IMG_20180208_10133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052736"/>
            <a:ext cx="3456384" cy="5013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421959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4804" y="1600200"/>
            <a:ext cx="3362391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 descr="C:\Users\школа\Desktop\IMG_20180208_1016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268760"/>
            <a:ext cx="3705876" cy="494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912408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HPIM24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800" b="1" dirty="0" smtClean="0"/>
              <a:t>Журнал бракеража пищевых продуктов и продовольственного сырья</a:t>
            </a:r>
            <a:endParaRPr lang="ru-RU" sz="18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E:\9класс биология\IMG_20180206_13184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276872"/>
            <a:ext cx="4608512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70031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Накладная на колбасные  изделия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E:\9класс биология\IMG_20180206_1320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72816"/>
            <a:ext cx="6192688" cy="4644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013457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:\столова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48680"/>
            <a:ext cx="3786214" cy="2246081"/>
          </a:xfrm>
          <a:prstGeom prst="rect">
            <a:avLst/>
          </a:prstGeom>
          <a:noFill/>
        </p:spPr>
      </p:pic>
      <p:pic>
        <p:nvPicPr>
          <p:cNvPr id="3" name="Picture 2" descr="F:\столовая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3356992"/>
            <a:ext cx="3500437" cy="248245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355976" y="476672"/>
            <a:ext cx="396044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6600" dirty="0" smtClean="0"/>
          </a:p>
          <a:p>
            <a:r>
              <a:rPr lang="ru-RU" sz="6600" dirty="0" smtClean="0"/>
              <a:t>Чистота-</a:t>
            </a:r>
            <a:endParaRPr lang="ru-RU" sz="6600" dirty="0"/>
          </a:p>
        </p:txBody>
      </p:sp>
      <p:sp>
        <p:nvSpPr>
          <p:cNvPr id="6" name="TextBox 5"/>
          <p:cNvSpPr txBox="1"/>
          <p:nvPr/>
        </p:nvSpPr>
        <p:spPr>
          <a:xfrm>
            <a:off x="611560" y="3717032"/>
            <a:ext cx="346441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/>
              <a:t>залог </a:t>
            </a:r>
          </a:p>
          <a:p>
            <a:r>
              <a:rPr lang="ru-RU" sz="5400" dirty="0" smtClean="0"/>
              <a:t>Здоровья!</a:t>
            </a:r>
            <a:endParaRPr lang="ru-RU" sz="5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Накладная на рыбу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9" name="Picture 3" descr="E:\9класс биология\IMG_20180206_1322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77886" y="1844824"/>
            <a:ext cx="5244075" cy="3933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205272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Накладная на мясо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E:\9класс биология\IMG_20180206_1321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72816"/>
            <a:ext cx="5244075" cy="3933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94958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Печать                             справка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E:\9класс биология\IMG_20180206_1320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4388" y="1624771"/>
            <a:ext cx="2664296" cy="3732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E:\9класс биология\IMG_20180206_13205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639935"/>
            <a:ext cx="3579862" cy="3717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781098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«Меркурий»</a:t>
            </a:r>
            <a:endParaRPr lang="ru-RU" dirty="0"/>
          </a:p>
        </p:txBody>
      </p:sp>
      <p:pic>
        <p:nvPicPr>
          <p:cNvPr id="11266" name="Picture 2" descr="C:\Users\школа\Desktop\IMG_20180208_1119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700808"/>
            <a:ext cx="3888432" cy="3948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079862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165</TotalTime>
  <Words>285</Words>
  <Application>Microsoft Office PowerPoint</Application>
  <PresentationFormat>Экран (4:3)</PresentationFormat>
  <Paragraphs>29</Paragraphs>
  <Slides>20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Эркер</vt:lpstr>
      <vt:lpstr>Выступление директора МБОУ Родниковская СОШ Плотниковой Л.Н</vt:lpstr>
      <vt:lpstr>Слайд 2</vt:lpstr>
      <vt:lpstr>Документы ( плановой выездной проверки)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Журнал бракеража пищевых продуктов и продовольственного сырья</vt:lpstr>
      <vt:lpstr>Накладная на колбасные  изделия</vt:lpstr>
      <vt:lpstr>Слайд 16</vt:lpstr>
      <vt:lpstr>Накладная на рыбу</vt:lpstr>
      <vt:lpstr>Накладная на мясо</vt:lpstr>
      <vt:lpstr>Печать                             справка </vt:lpstr>
      <vt:lpstr>                     «Меркурий»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Выступление директора МБОУ Родниковская СОШ Плотниковой Л.Н</dc:title>
  <dc:creator>школа</dc:creator>
  <cp:lastModifiedBy>1</cp:lastModifiedBy>
  <cp:revision>21</cp:revision>
  <dcterms:created xsi:type="dcterms:W3CDTF">2018-02-07T11:23:29Z</dcterms:created>
  <dcterms:modified xsi:type="dcterms:W3CDTF">2018-02-08T18:22:19Z</dcterms:modified>
</cp:coreProperties>
</file>